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60" r:id="rId4"/>
    <p:sldId id="259" r:id="rId5"/>
    <p:sldId id="258" r:id="rId6"/>
    <p:sldId id="273" r:id="rId7"/>
    <p:sldId id="264" r:id="rId8"/>
    <p:sldId id="261" r:id="rId9"/>
    <p:sldId id="262" r:id="rId10"/>
    <p:sldId id="263" r:id="rId11"/>
    <p:sldId id="267" r:id="rId12"/>
    <p:sldId id="272" r:id="rId13"/>
    <p:sldId id="266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53" d="100"/>
          <a:sy n="53" d="100"/>
        </p:scale>
        <p:origin x="36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9202881" y="6356350"/>
            <a:ext cx="2743200" cy="365125"/>
          </a:xfrm>
        </p:spPr>
        <p:txBody>
          <a:bodyPr/>
          <a:lstStyle>
            <a:lvl1pPr>
              <a:defRPr sz="2000" b="1"/>
            </a:lvl1pPr>
          </a:lstStyle>
          <a:p>
            <a:fld id="{45A506BF-A227-4F36-9425-718548026E58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1568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4288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3843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8949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2pPr>
            <a:lvl3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3pPr>
            <a:lvl4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4pPr>
            <a:lvl5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5"/>
          <p:cNvSpPr txBox="1">
            <a:spLocks/>
          </p:cNvSpPr>
          <p:nvPr userDrawn="1"/>
        </p:nvSpPr>
        <p:spPr>
          <a:xfrm>
            <a:off x="920288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5A506BF-A227-4F36-9425-718548026E58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8" name="長方形 10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310275"/>
            <a:ext cx="7211291" cy="923280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21598" y="165349"/>
            <a:ext cx="7869382" cy="128111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3253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2pPr>
            <a:lvl3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3pPr>
            <a:lvl4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4pPr>
            <a:lvl5pPr>
              <a:defRPr>
                <a:latin typeface="メイリオ" panose="020B0604030504040204" pitchFamily="50" charset="-128"/>
                <a:ea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5"/>
          <p:cNvSpPr txBox="1">
            <a:spLocks/>
          </p:cNvSpPr>
          <p:nvPr userDrawn="1"/>
        </p:nvSpPr>
        <p:spPr>
          <a:xfrm>
            <a:off x="920288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20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5A506BF-A227-4F36-9425-718548026E58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sp>
        <p:nvSpPr>
          <p:cNvPr id="8" name="長方形 10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310275"/>
            <a:ext cx="10022186" cy="923280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21598" y="165349"/>
            <a:ext cx="7869382" cy="128111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0693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2419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97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3707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5121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3356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1196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35378-F4F8-4659-868E-727B0E96AC4C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506BF-A227-4F36-9425-718548026E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8620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46175" y="1048647"/>
            <a:ext cx="9899650" cy="2387600"/>
          </a:xfrm>
        </p:spPr>
        <p:txBody>
          <a:bodyPr>
            <a:normAutofit/>
          </a:bodyPr>
          <a:lstStyle/>
          <a:p>
            <a:r>
              <a:rPr kumimoji="1" lang="ja-JP" altLang="en-US" sz="4400" dirty="0" smtClean="0"/>
              <a:t>ソースコードの類似性に基づいた</a:t>
            </a:r>
            <a:r>
              <a:rPr kumimoji="1" lang="en-US" altLang="ja-JP" sz="4400" dirty="0" smtClean="0"/>
              <a:t/>
            </a:r>
            <a:br>
              <a:rPr kumimoji="1" lang="en-US" altLang="ja-JP" sz="4400" dirty="0" smtClean="0"/>
            </a:br>
            <a:r>
              <a:rPr kumimoji="1" lang="ja-JP" altLang="en-US" sz="4400" dirty="0" smtClean="0"/>
              <a:t>テストコード自動推薦ツール</a:t>
            </a:r>
            <a:r>
              <a:rPr kumimoji="1" lang="en-US" altLang="ja-JP" sz="4400" dirty="0" err="1" smtClean="0"/>
              <a:t>SuiteRec</a:t>
            </a:r>
            <a:endParaRPr kumimoji="1" lang="ja-JP" altLang="en-US" sz="44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076700"/>
            <a:ext cx="9144000" cy="1181100"/>
          </a:xfrm>
        </p:spPr>
        <p:txBody>
          <a:bodyPr>
            <a:normAutofit/>
          </a:bodyPr>
          <a:lstStyle/>
          <a:p>
            <a:r>
              <a:rPr lang="en-US" altLang="ja-JP" sz="2800" dirty="0" smtClean="0"/>
              <a:t>1811098 </a:t>
            </a:r>
            <a:r>
              <a:rPr lang="ja-JP" altLang="en-US" sz="2800" dirty="0" smtClean="0"/>
              <a:t>倉地 亮介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615639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>
                <a:solidFill>
                  <a:schemeClr val="bg1"/>
                </a:solidFill>
              </a:rPr>
              <a:t>Step2</a:t>
            </a:r>
            <a:r>
              <a:rPr lang="en-US" altLang="ja-JP" dirty="0">
                <a:solidFill>
                  <a:schemeClr val="bg1"/>
                </a:solidFill>
              </a:rPr>
              <a:t>: </a:t>
            </a:r>
            <a:r>
              <a:rPr lang="ja-JP" altLang="en-US" dirty="0">
                <a:solidFill>
                  <a:schemeClr val="bg1"/>
                </a:solidFill>
              </a:rPr>
              <a:t>テストコードの検索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463772"/>
            <a:ext cx="10515600" cy="1706498"/>
          </a:xfrm>
        </p:spPr>
        <p:txBody>
          <a:bodyPr/>
          <a:lstStyle/>
          <a:p>
            <a:r>
              <a:rPr lang="ja-JP" altLang="en-US" dirty="0"/>
              <a:t>類似</a:t>
            </a:r>
            <a:r>
              <a:rPr lang="ja-JP" altLang="en-US" dirty="0" smtClean="0"/>
              <a:t>コード片に対応するテストコードを検索</a:t>
            </a:r>
            <a:endParaRPr lang="en-US" altLang="ja-JP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ja-JP" altLang="en-US" dirty="0" smtClean="0"/>
              <a:t>命名規則によるクラス単位での対応付け</a:t>
            </a:r>
            <a:endParaRPr lang="en-US" altLang="ja-JP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ja-JP" altLang="en-US" dirty="0" smtClean="0"/>
              <a:t>テストコード内のメソッド呼び出しを確認</a:t>
            </a:r>
            <a:endParaRPr lang="en-US" altLang="ja-JP" dirty="0" smtClean="0"/>
          </a:p>
          <a:p>
            <a:pPr marL="914400" lvl="1" indent="-457200">
              <a:buFont typeface="+mj-ea"/>
              <a:buAutoNum type="circleNumDbPlain"/>
            </a:pPr>
            <a:r>
              <a:rPr lang="ja-JP" altLang="en-US" dirty="0" smtClean="0"/>
              <a:t>メソッド名の比較による対応付け</a:t>
            </a:r>
            <a:endParaRPr lang="en-US" altLang="ja-JP" dirty="0" smtClean="0"/>
          </a:p>
          <a:p>
            <a:pPr lvl="1"/>
            <a:endParaRPr lang="en-US" altLang="ja-JP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7399123" y="5956240"/>
            <a:ext cx="4005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類似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コード片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テスト対象</a:t>
            </a:r>
            <a:r>
              <a:rPr lang="en-US" altLang="ja-JP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523320" y="5956240"/>
            <a:ext cx="1908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6678729" y="3609148"/>
            <a:ext cx="5108251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dirty="0" smtClean="0">
                <a:latin typeface="Consolas" panose="020B0609020204030204" pitchFamily="49" charset="0"/>
              </a:rPr>
              <a:t>public 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b="1" dirty="0" err="1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calcPrice</a:t>
            </a:r>
            <a:r>
              <a:rPr lang="en-US" altLang="ja-JP" dirty="0" smtClean="0">
                <a:latin typeface="Consolas" panose="020B0609020204030204" pitchFamily="49" charset="0"/>
              </a:rPr>
              <a:t>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...cost){</a:t>
            </a:r>
          </a:p>
          <a:p>
            <a:r>
              <a:rPr lang="ja-JP" altLang="en-US" dirty="0" smtClean="0">
                <a:latin typeface="Consolas" panose="020B0609020204030204" pitchFamily="49" charset="0"/>
              </a:rPr>
              <a:t>    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= 0;</a:t>
            </a:r>
          </a:p>
          <a:p>
            <a:endParaRPr lang="en-US" altLang="ja-JP" dirty="0" smtClean="0">
              <a:latin typeface="Consolas" panose="020B0609020204030204" pitchFamily="49" charset="0"/>
            </a:endParaRPr>
          </a:p>
          <a:p>
            <a:r>
              <a:rPr lang="ja-JP" altLang="en-US" dirty="0" smtClean="0">
                <a:latin typeface="Consolas" panose="020B0609020204030204" pitchFamily="49" charset="0"/>
              </a:rPr>
              <a:t>    </a:t>
            </a:r>
            <a:r>
              <a:rPr lang="en-US" altLang="ja-JP" dirty="0" smtClean="0">
                <a:latin typeface="Consolas" panose="020B0609020204030204" pitchFamily="49" charset="0"/>
              </a:rPr>
              <a:t>for(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=0;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 &lt; </a:t>
            </a:r>
            <a:r>
              <a:rPr lang="en-US" altLang="ja-JP" dirty="0" err="1" smtClean="0">
                <a:latin typeface="Consolas" panose="020B0609020204030204" pitchFamily="49" charset="0"/>
              </a:rPr>
              <a:t>cost.length</a:t>
            </a:r>
            <a:r>
              <a:rPr lang="en-US" altLang="ja-JP" dirty="0" smtClean="0">
                <a:latin typeface="Consolas" panose="020B0609020204030204" pitchFamily="49" charset="0"/>
              </a:rPr>
              <a:t>;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++){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    </a:t>
            </a:r>
            <a:r>
              <a:rPr lang="en-US" altLang="ja-JP" dirty="0" err="1" smtClean="0"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 += cost[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];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}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return </a:t>
            </a:r>
            <a:r>
              <a:rPr lang="en-US" altLang="ja-JP" dirty="0" err="1" smtClean="0"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altLang="ja-JP" dirty="0" smtClean="0">
                <a:latin typeface="Consolas" panose="020B0609020204030204" pitchFamily="49" charset="0"/>
              </a:rPr>
              <a:t>}</a:t>
            </a:r>
            <a:endParaRPr lang="en-US" altLang="ja-JP" dirty="0">
              <a:latin typeface="Consolas" panose="020B0609020204030204" pitchFamily="49" charset="0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560239" y="3609148"/>
            <a:ext cx="5834550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@Test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public void </a:t>
            </a:r>
            <a:r>
              <a:rPr lang="en-US" altLang="ja-JP" b="1" dirty="0" err="1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testCalcPrice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() throws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Throwable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CalcPrice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sut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 = new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CalcPrice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int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[] item1 = new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int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[0];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int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[] item2 = new 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int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[100];</a:t>
            </a: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assertEquals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(0, </a:t>
            </a:r>
            <a:r>
              <a:rPr lang="en-US" altLang="ja-JP" dirty="0" err="1">
                <a:latin typeface="Consolas" panose="020B0609020204030204" pitchFamily="49" charset="0"/>
              </a:rPr>
              <a:t>sut.</a:t>
            </a:r>
            <a:r>
              <a:rPr lang="en-US" altLang="ja-JP" b="1" dirty="0" err="1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calcPrice</a:t>
            </a:r>
            <a:r>
              <a:rPr lang="en-US" altLang="ja-JP" dirty="0">
                <a:latin typeface="Consolas" panose="020B0609020204030204" pitchFamily="49" charset="0"/>
              </a:rPr>
              <a:t>(item1));</a:t>
            </a:r>
            <a:endParaRPr lang="en-US" altLang="ja-JP" b="0" dirty="0" smtClean="0">
              <a:effectLst/>
              <a:latin typeface="Consolas" panose="020B0609020204030204" pitchFamily="49" charset="0"/>
            </a:endParaRP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    </a:t>
            </a:r>
            <a:r>
              <a:rPr lang="en-US" altLang="ja-JP" b="0" dirty="0" err="1" smtClean="0">
                <a:effectLst/>
                <a:latin typeface="Consolas" panose="020B0609020204030204" pitchFamily="49" charset="0"/>
              </a:rPr>
              <a:t>assertEquals</a:t>
            </a:r>
            <a:r>
              <a:rPr lang="en-US" altLang="ja-JP" b="0" dirty="0" smtClean="0">
                <a:effectLst/>
                <a:latin typeface="Consolas" panose="020B0609020204030204" pitchFamily="49" charset="0"/>
              </a:rPr>
              <a:t>(100, </a:t>
            </a:r>
            <a:r>
              <a:rPr lang="en-US" altLang="ja-JP" dirty="0" err="1">
                <a:latin typeface="Consolas" panose="020B0609020204030204" pitchFamily="49" charset="0"/>
              </a:rPr>
              <a:t>sut.</a:t>
            </a:r>
            <a:r>
              <a:rPr lang="en-US" altLang="ja-JP" b="1" dirty="0" err="1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calcPrice</a:t>
            </a:r>
            <a:r>
              <a:rPr lang="en-US" altLang="ja-JP" dirty="0">
                <a:latin typeface="Consolas" panose="020B0609020204030204" pitchFamily="49" charset="0"/>
              </a:rPr>
              <a:t>(item2));</a:t>
            </a:r>
            <a:endParaRPr lang="en-US" altLang="ja-JP" b="0" dirty="0" smtClean="0">
              <a:effectLst/>
              <a:latin typeface="Consolas" panose="020B0609020204030204" pitchFamily="49" charset="0"/>
            </a:endParaRPr>
          </a:p>
          <a:p>
            <a:r>
              <a:rPr lang="en-US" altLang="ja-JP" b="0" dirty="0" smtClean="0">
                <a:effectLst/>
                <a:latin typeface="Consolas" panose="020B0609020204030204" pitchFamily="49" charset="0"/>
              </a:rPr>
              <a:t>}</a:t>
            </a:r>
            <a:endParaRPr lang="en-US" altLang="ja-JP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8114701" y="3239816"/>
            <a:ext cx="2574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&lt;</a:t>
            </a:r>
            <a:r>
              <a:rPr kumimoji="1" lang="en-US" altLang="ja-JP" dirty="0" err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CalcPrice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クラス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&gt;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350716" y="3239816"/>
            <a:ext cx="2794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&lt;</a:t>
            </a:r>
            <a:r>
              <a:rPr kumimoji="1" lang="en-US" altLang="ja-JP" dirty="0" err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CalcPriceTest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クラス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&gt;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下矢印 10"/>
          <p:cNvSpPr/>
          <p:nvPr/>
        </p:nvSpPr>
        <p:spPr>
          <a:xfrm rot="16200000">
            <a:off x="6024671" y="4366785"/>
            <a:ext cx="1024176" cy="793050"/>
          </a:xfrm>
          <a:prstGeom prst="down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4023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>
                <a:solidFill>
                  <a:schemeClr val="bg1"/>
                </a:solidFill>
              </a:rPr>
              <a:t>Step3</a:t>
            </a:r>
            <a:r>
              <a:rPr lang="en-US" altLang="ja-JP" dirty="0">
                <a:solidFill>
                  <a:schemeClr val="bg1"/>
                </a:solidFill>
              </a:rPr>
              <a:t>: </a:t>
            </a:r>
            <a:r>
              <a:rPr lang="ja-JP" altLang="en-US" dirty="0">
                <a:solidFill>
                  <a:schemeClr val="bg1"/>
                </a:solidFill>
              </a:rPr>
              <a:t>テストスメルの検出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12538"/>
          </a:xfrm>
        </p:spPr>
        <p:txBody>
          <a:bodyPr/>
          <a:lstStyle/>
          <a:p>
            <a:r>
              <a:rPr kumimoji="1" lang="ja-JP" altLang="en-US" dirty="0" smtClean="0"/>
              <a:t>テストスメル検出ツール</a:t>
            </a:r>
            <a:r>
              <a:rPr kumimoji="1" lang="en-US" altLang="ja-JP" dirty="0" smtClean="0"/>
              <a:t>: </a:t>
            </a:r>
            <a:r>
              <a:rPr kumimoji="1" lang="en-US" altLang="ja-JP" dirty="0" err="1" smtClean="0"/>
              <a:t>tsDetect</a:t>
            </a:r>
            <a:r>
              <a:rPr kumimoji="1" lang="en-US" altLang="ja-JP" dirty="0" smtClean="0"/>
              <a:t>[]</a:t>
            </a:r>
          </a:p>
          <a:p>
            <a:pPr lvl="1"/>
            <a:r>
              <a:rPr lang="en-US" altLang="ja-JP" dirty="0" smtClean="0"/>
              <a:t>21</a:t>
            </a:r>
            <a:r>
              <a:rPr lang="ja-JP" altLang="en-US" dirty="0" smtClean="0"/>
              <a:t>種類のテストスメルを検出可能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各テストスメルの検出精度</a:t>
            </a:r>
            <a:r>
              <a:rPr kumimoji="1" lang="en-US" altLang="ja-JP" dirty="0" smtClean="0"/>
              <a:t>: 85%~100%</a:t>
            </a:r>
            <a:r>
              <a:rPr kumimoji="1" lang="ja-JP" altLang="en-US" dirty="0" err="1" smtClean="0"/>
              <a:t>、</a:t>
            </a:r>
            <a:r>
              <a:rPr kumimoji="1" lang="ja-JP" altLang="en-US" dirty="0" smtClean="0"/>
              <a:t>再現率</a:t>
            </a:r>
            <a:r>
              <a:rPr kumimoji="1" lang="en-US" altLang="ja-JP" dirty="0" smtClean="0"/>
              <a:t>: 90%~100%</a:t>
            </a:r>
          </a:p>
          <a:p>
            <a:pPr lvl="1"/>
            <a:endParaRPr kumimoji="1" lang="en-US" altLang="ja-JP" dirty="0" smtClean="0"/>
          </a:p>
          <a:p>
            <a:pPr lvl="1"/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838200" y="3721755"/>
            <a:ext cx="5834550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@Test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public void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testCalcPrice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() throws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Throwable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CalcPrice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sut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 = new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CalcPrice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[] item1 = new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[0];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[] item2 = new 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[100];</a:t>
            </a: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assertEquals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(0, </a:t>
            </a:r>
            <a:r>
              <a:rPr lang="en-US" altLang="ja-JP" dirty="0" err="1">
                <a:solidFill>
                  <a:schemeClr val="tx1"/>
                </a:solidFill>
                <a:latin typeface="Consolas" panose="020B0609020204030204" pitchFamily="49" charset="0"/>
              </a:rPr>
              <a:t>sut.calcPrice</a:t>
            </a:r>
            <a:r>
              <a:rPr lang="en-US" altLang="ja-JP" dirty="0">
                <a:solidFill>
                  <a:schemeClr val="tx1"/>
                </a:solidFill>
                <a:latin typeface="Consolas" panose="020B0609020204030204" pitchFamily="49" charset="0"/>
              </a:rPr>
              <a:t>(item1));</a:t>
            </a:r>
            <a:endParaRPr lang="en-US" altLang="ja-JP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assertEquals</a:t>
            </a:r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(100, </a:t>
            </a:r>
            <a:r>
              <a:rPr lang="en-US" altLang="ja-JP" dirty="0" err="1">
                <a:solidFill>
                  <a:schemeClr val="tx1"/>
                </a:solidFill>
                <a:latin typeface="Consolas" panose="020B0609020204030204" pitchFamily="49" charset="0"/>
              </a:rPr>
              <a:t>sut.calcPrice</a:t>
            </a:r>
            <a:r>
              <a:rPr lang="en-US" altLang="ja-JP" dirty="0">
                <a:solidFill>
                  <a:schemeClr val="tx1"/>
                </a:solidFill>
                <a:latin typeface="Consolas" panose="020B0609020204030204" pitchFamily="49" charset="0"/>
              </a:rPr>
              <a:t>(item2));</a:t>
            </a:r>
            <a:endParaRPr lang="en-US" altLang="ja-JP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ja-JP" dirty="0" smtClean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en-US" altLang="ja-JP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右矢印 5"/>
          <p:cNvSpPr/>
          <p:nvPr/>
        </p:nvSpPr>
        <p:spPr>
          <a:xfrm>
            <a:off x="6520069" y="4402842"/>
            <a:ext cx="890593" cy="94615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7" name="表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731894"/>
              </p:ext>
            </p:extLst>
          </p:nvPr>
        </p:nvGraphicFramePr>
        <p:xfrm>
          <a:off x="7543339" y="4020157"/>
          <a:ext cx="3608365" cy="17115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642312">
                  <a:extLst>
                    <a:ext uri="{9D8B030D-6E8A-4147-A177-3AD203B41FA5}">
                      <a16:colId xmlns:a16="http://schemas.microsoft.com/office/drawing/2014/main" val="2831052268"/>
                    </a:ext>
                  </a:extLst>
                </a:gridCol>
                <a:gridCol w="2966053">
                  <a:extLst>
                    <a:ext uri="{9D8B030D-6E8A-4147-A177-3AD203B41FA5}">
                      <a16:colId xmlns:a16="http://schemas.microsoft.com/office/drawing/2014/main" val="2085770676"/>
                    </a:ext>
                  </a:extLst>
                </a:gridCol>
              </a:tblGrid>
              <a:tr h="427880">
                <a:tc>
                  <a:txBody>
                    <a:bodyPr/>
                    <a:lstStyle/>
                    <a:p>
                      <a:endParaRPr kumimoji="1" lang="ja-JP" altLang="en-US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テストスメル</a:t>
                      </a:r>
                      <a:endParaRPr kumimoji="1" lang="ja-JP" altLang="en-US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259585"/>
                  </a:ext>
                </a:extLst>
              </a:tr>
              <a:tr h="427880"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1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Assertion </a:t>
                      </a:r>
                      <a:r>
                        <a:rPr kumimoji="1" lang="en-US" altLang="ja-JP" sz="2000" dirty="0" err="1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Roullete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679138"/>
                  </a:ext>
                </a:extLst>
              </a:tr>
              <a:tr h="427880"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2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Exception Handling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251206"/>
                  </a:ext>
                </a:extLst>
              </a:tr>
              <a:tr h="427880"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3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 smtClean="0">
                          <a:latin typeface="メイリオ" panose="020B0604030504040204" pitchFamily="50" charset="-128"/>
                          <a:ea typeface="メイリオ" panose="020B0604030504040204" pitchFamily="50" charset="-128"/>
                        </a:rPr>
                        <a:t>Eager Test</a:t>
                      </a:r>
                      <a:endParaRPr kumimoji="1" lang="ja-JP" altLang="en-US" sz="2000" dirty="0"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18639"/>
                  </a:ext>
                </a:extLst>
              </a:tr>
            </a:tbl>
          </a:graphicData>
        </a:graphic>
      </p:graphicFrame>
      <p:sp>
        <p:nvSpPr>
          <p:cNvPr id="8" name="角丸四角形 7"/>
          <p:cNvSpPr/>
          <p:nvPr/>
        </p:nvSpPr>
        <p:spPr>
          <a:xfrm>
            <a:off x="4381500" y="3998460"/>
            <a:ext cx="2083904" cy="329428"/>
          </a:xfrm>
          <a:prstGeom prst="roundRect">
            <a:avLst/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243" y="3644128"/>
            <a:ext cx="445604" cy="445604"/>
          </a:xfrm>
          <a:prstGeom prst="rect">
            <a:avLst/>
          </a:prstGeom>
        </p:spPr>
      </p:pic>
      <p:sp>
        <p:nvSpPr>
          <p:cNvPr id="10" name="角丸四角形 9"/>
          <p:cNvSpPr/>
          <p:nvPr/>
        </p:nvSpPr>
        <p:spPr>
          <a:xfrm>
            <a:off x="1297971" y="5163599"/>
            <a:ext cx="5167433" cy="553167"/>
          </a:xfrm>
          <a:prstGeom prst="roundRect">
            <a:avLst/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178510"/>
            <a:ext cx="445604" cy="445604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885" y="5636464"/>
            <a:ext cx="445604" cy="445604"/>
          </a:xfrm>
          <a:prstGeom prst="rect">
            <a:avLst/>
          </a:prstGeom>
        </p:spPr>
      </p:pic>
      <p:sp>
        <p:nvSpPr>
          <p:cNvPr id="13" name="テキスト ボックス 12"/>
          <p:cNvSpPr txBox="1"/>
          <p:nvPr/>
        </p:nvSpPr>
        <p:spPr>
          <a:xfrm>
            <a:off x="2801281" y="6138802"/>
            <a:ext cx="1908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9855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221598" y="165349"/>
            <a:ext cx="11132202" cy="1281113"/>
          </a:xfrm>
        </p:spPr>
        <p:txBody>
          <a:bodyPr>
            <a:normAutofit/>
          </a:bodyPr>
          <a:lstStyle/>
          <a:p>
            <a:r>
              <a:rPr lang="en-US" altLang="ja-JP" sz="3600" b="1" dirty="0"/>
              <a:t>Step4</a:t>
            </a:r>
            <a:r>
              <a:rPr lang="en-US" altLang="ja-JP" sz="3600" dirty="0"/>
              <a:t>: </a:t>
            </a:r>
            <a:r>
              <a:rPr lang="ja-JP" altLang="en-US" sz="3600" dirty="0"/>
              <a:t>推薦されるテストスイートの順位付け</a:t>
            </a:r>
            <a:endParaRPr kumimoji="1" lang="ja-JP" altLang="en-US" sz="3600" dirty="0"/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719214"/>
            <a:ext cx="10515600" cy="574675"/>
          </a:xfrm>
        </p:spPr>
        <p:txBody>
          <a:bodyPr/>
          <a:lstStyle/>
          <a:p>
            <a:r>
              <a:rPr lang="ja-JP" altLang="en-US" dirty="0" smtClean="0"/>
              <a:t>テストスイートは以下の</a:t>
            </a:r>
            <a:r>
              <a:rPr lang="en-US" altLang="ja-JP" dirty="0" smtClean="0"/>
              <a:t>2</a:t>
            </a:r>
            <a:r>
              <a:rPr lang="ja-JP" altLang="en-US" dirty="0" err="1" smtClean="0"/>
              <a:t>つの</a:t>
            </a:r>
            <a:r>
              <a:rPr lang="ja-JP" altLang="en-US" dirty="0" smtClean="0"/>
              <a:t>要素を基に順位付けられる</a:t>
            </a: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1516061" y="2774116"/>
            <a:ext cx="4375150" cy="1085255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入力コード片と類似コード片間の類似度</a:t>
            </a:r>
            <a:r>
              <a:rPr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(Stpe1)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024186" y="2377219"/>
            <a:ext cx="1358900" cy="461665"/>
          </a:xfrm>
          <a:prstGeom prst="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類似</a:t>
            </a:r>
            <a:r>
              <a:rPr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度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角丸四角形 6"/>
          <p:cNvSpPr/>
          <p:nvPr/>
        </p:nvSpPr>
        <p:spPr>
          <a:xfrm>
            <a:off x="6186486" y="2770234"/>
            <a:ext cx="4375150" cy="1085255"/>
          </a:xfrm>
          <a:prstGeom prst="round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テストスイート内に含まれるテストスメルの数</a:t>
            </a:r>
            <a:r>
              <a:rPr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(Stpe3)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317579" y="2366157"/>
            <a:ext cx="2112963" cy="461665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テストスメル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二等辺三角形 8"/>
          <p:cNvSpPr/>
          <p:nvPr/>
        </p:nvSpPr>
        <p:spPr>
          <a:xfrm rot="10800000">
            <a:off x="3733800" y="4171353"/>
            <a:ext cx="4724400" cy="317500"/>
          </a:xfrm>
          <a:prstGeom prst="triangl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フローチャート: 代替処理 9"/>
          <p:cNvSpPr/>
          <p:nvPr/>
        </p:nvSpPr>
        <p:spPr>
          <a:xfrm>
            <a:off x="1401761" y="4896447"/>
            <a:ext cx="9401175" cy="1273733"/>
          </a:xfrm>
          <a:prstGeom prst="flowChartAlternateProcess">
            <a:avLst/>
          </a:prstGeom>
          <a:ln w="63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類似度を優先として並び替え、類似度が同じ場合テストスメルの数で順位づける</a:t>
            </a:r>
            <a:endParaRPr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5197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SuiteRec</a:t>
            </a:r>
            <a:r>
              <a:rPr lang="ja-JP" altLang="en-US" dirty="0"/>
              <a:t>のインターフェス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/>
          <a:srcRect l="17492" t="6732" r="17561" b="50108"/>
          <a:stretch/>
        </p:blipFill>
        <p:spPr>
          <a:xfrm>
            <a:off x="843274" y="1623635"/>
            <a:ext cx="7270786" cy="5234365"/>
          </a:xfrm>
          <a:prstGeom prst="rect">
            <a:avLst/>
          </a:prstGeom>
        </p:spPr>
      </p:pic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8227944" y="1986591"/>
            <a:ext cx="3535018" cy="3873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入力コード</a:t>
            </a:r>
            <a:endParaRPr lang="en-US" altLang="ja-JP" sz="3200" dirty="0" smtClean="0"/>
          </a:p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類似コード</a:t>
            </a:r>
            <a:endParaRPr lang="en-US" altLang="ja-JP" sz="3200" dirty="0" smtClean="0"/>
          </a:p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類似度</a:t>
            </a:r>
            <a:r>
              <a:rPr lang="en-US" altLang="ja-JP" sz="3200" dirty="0" smtClean="0"/>
              <a:t>(UPI)</a:t>
            </a:r>
          </a:p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テストスメル</a:t>
            </a:r>
            <a:endParaRPr lang="en-US" altLang="ja-JP" sz="3200" dirty="0" smtClean="0"/>
          </a:p>
          <a:p>
            <a:pPr marL="514350" indent="-514350">
              <a:lnSpc>
                <a:spcPct val="130000"/>
              </a:lnSpc>
              <a:buClr>
                <a:schemeClr val="tx1"/>
              </a:buClr>
              <a:buFont typeface="+mj-ea"/>
              <a:buAutoNum type="circleNumDbPlain"/>
            </a:pPr>
            <a:r>
              <a:rPr lang="ja-JP" altLang="en-US" sz="3200" dirty="0" smtClean="0"/>
              <a:t>テストスイート</a:t>
            </a:r>
            <a:endParaRPr lang="ja-JP" altLang="en-US" sz="3200" dirty="0"/>
          </a:p>
        </p:txBody>
      </p:sp>
      <p:sp>
        <p:nvSpPr>
          <p:cNvPr id="6" name="楕円 5"/>
          <p:cNvSpPr/>
          <p:nvPr/>
        </p:nvSpPr>
        <p:spPr>
          <a:xfrm>
            <a:off x="8330576" y="2114900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楕円 6"/>
          <p:cNvSpPr/>
          <p:nvPr/>
        </p:nvSpPr>
        <p:spPr>
          <a:xfrm>
            <a:off x="8330576" y="3558770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楕円 7"/>
          <p:cNvSpPr/>
          <p:nvPr/>
        </p:nvSpPr>
        <p:spPr>
          <a:xfrm>
            <a:off x="8330576" y="2839229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楕円 8"/>
          <p:cNvSpPr/>
          <p:nvPr/>
        </p:nvSpPr>
        <p:spPr>
          <a:xfrm>
            <a:off x="8330576" y="4278311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楕円 9"/>
          <p:cNvSpPr/>
          <p:nvPr/>
        </p:nvSpPr>
        <p:spPr>
          <a:xfrm>
            <a:off x="8330576" y="4979656"/>
            <a:ext cx="426346" cy="42634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kumimoji="1" lang="ja-JP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273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評価実験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09937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6934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069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6654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solidFill>
                  <a:schemeClr val="bg1"/>
                </a:solidFill>
              </a:rPr>
              <a:t>研究内容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838201" y="1825625"/>
            <a:ext cx="97966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ja-JP" altLang="en-US" b="1" smtClean="0"/>
              <a:t>テストスイート自動推薦手法</a:t>
            </a:r>
            <a:endParaRPr lang="en-US" altLang="ja-JP" b="1" smtClean="0"/>
          </a:p>
          <a:p>
            <a:pPr lvl="1"/>
            <a:r>
              <a:rPr lang="ja-JP" altLang="en-US" smtClean="0"/>
              <a:t>類似コード検出技術を用いて</a:t>
            </a:r>
            <a:r>
              <a:rPr lang="en-US" altLang="ja-JP" smtClean="0"/>
              <a:t>OSS</a:t>
            </a:r>
            <a:r>
              <a:rPr lang="ja-JP" altLang="en-US" smtClean="0"/>
              <a:t>プロジェクト内の</a:t>
            </a:r>
            <a:r>
              <a:rPr lang="en-US" altLang="ja-JP" smtClean="0"/>
              <a:t/>
            </a:r>
            <a:br>
              <a:rPr lang="en-US" altLang="ja-JP" smtClean="0"/>
            </a:br>
            <a:r>
              <a:rPr lang="ja-JP" altLang="en-US" smtClean="0"/>
              <a:t>テストコードを特定するアルゴリズム</a:t>
            </a:r>
            <a:endParaRPr lang="en-US" altLang="ja-JP" smtClean="0"/>
          </a:p>
          <a:p>
            <a:pPr lvl="1"/>
            <a:endParaRPr lang="en-US" altLang="ja-JP" sz="500" smtClean="0"/>
          </a:p>
          <a:p>
            <a:pPr marL="514350" indent="-514350">
              <a:buFont typeface="+mj-lt"/>
              <a:buAutoNum type="arabicPeriod"/>
            </a:pPr>
            <a:r>
              <a:rPr lang="en-US" altLang="ja-JP" b="1" smtClean="0"/>
              <a:t>SuiteRec</a:t>
            </a:r>
          </a:p>
          <a:p>
            <a:pPr lvl="1"/>
            <a:r>
              <a:rPr lang="ja-JP" altLang="en-US" smtClean="0"/>
              <a:t>開発者が入力したコードに関連するテストスイートを表示する</a:t>
            </a:r>
            <a:endParaRPr lang="en-US" altLang="ja-JP" smtClean="0"/>
          </a:p>
          <a:p>
            <a:pPr lvl="1"/>
            <a:r>
              <a:rPr lang="en-US" altLang="ja-JP" smtClean="0"/>
              <a:t>web</a:t>
            </a:r>
            <a:r>
              <a:rPr lang="ja-JP" altLang="en-US" smtClean="0"/>
              <a:t>アプリケーションとして実装された </a:t>
            </a:r>
            <a:r>
              <a:rPr lang="en-US" altLang="ja-JP" smtClean="0"/>
              <a:t>Interface</a:t>
            </a:r>
          </a:p>
          <a:p>
            <a:pPr lvl="1"/>
            <a:endParaRPr lang="en-US" altLang="ja-JP" sz="50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b="1" smtClean="0"/>
              <a:t>評価実験</a:t>
            </a:r>
            <a:endParaRPr lang="en-US" altLang="ja-JP" b="1" smtClean="0"/>
          </a:p>
          <a:p>
            <a:pPr lvl="1"/>
            <a:r>
              <a:rPr lang="en-US" altLang="ja-JP" smtClean="0"/>
              <a:t>SuiteRec</a:t>
            </a:r>
            <a:r>
              <a:rPr lang="ja-JP" altLang="en-US" smtClean="0"/>
              <a:t>が開発者のテストコード作成をどれだけ支援できるか</a:t>
            </a:r>
            <a:r>
              <a:rPr lang="en-US" altLang="ja-JP" smtClean="0"/>
              <a:t/>
            </a:r>
            <a:br>
              <a:rPr lang="en-US" altLang="ja-JP" smtClean="0"/>
            </a:br>
            <a:r>
              <a:rPr lang="ja-JP" altLang="en-US" smtClean="0"/>
              <a:t>定量的・定性的に評価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2858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</a:rPr>
              <a:t>ソフトウェアテスト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653725"/>
            <a:ext cx="10515600" cy="1180962"/>
          </a:xfrm>
        </p:spPr>
        <p:txBody>
          <a:bodyPr/>
          <a:lstStyle/>
          <a:p>
            <a:r>
              <a:rPr kumimoji="1" lang="ja-JP" altLang="en-US" dirty="0" smtClean="0"/>
              <a:t>ソフトウェア開発におけるソフトウェアの品質を確かめる工程</a:t>
            </a:r>
          </a:p>
        </p:txBody>
      </p:sp>
      <p:sp>
        <p:nvSpPr>
          <p:cNvPr id="5" name="山形 4"/>
          <p:cNvSpPr/>
          <p:nvPr/>
        </p:nvSpPr>
        <p:spPr>
          <a:xfrm>
            <a:off x="1621735" y="2754605"/>
            <a:ext cx="2315817" cy="1719470"/>
          </a:xfrm>
          <a:prstGeom prst="chevron">
            <a:avLst>
              <a:gd name="adj" fmla="val 2154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要件定義</a:t>
            </a:r>
            <a:endParaRPr kumimoji="1" lang="ja-JP" altLang="en-US" sz="2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山形 5"/>
          <p:cNvSpPr/>
          <p:nvPr/>
        </p:nvSpPr>
        <p:spPr>
          <a:xfrm>
            <a:off x="3657601" y="2754605"/>
            <a:ext cx="2315817" cy="1719470"/>
          </a:xfrm>
          <a:prstGeom prst="chevron">
            <a:avLst>
              <a:gd name="adj" fmla="val 2154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設計</a:t>
            </a:r>
            <a:endParaRPr kumimoji="1" lang="ja-JP" altLang="en-US" sz="2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山形 6"/>
          <p:cNvSpPr/>
          <p:nvPr/>
        </p:nvSpPr>
        <p:spPr>
          <a:xfrm>
            <a:off x="5693467" y="2754605"/>
            <a:ext cx="2315817" cy="1719470"/>
          </a:xfrm>
          <a:prstGeom prst="chevron">
            <a:avLst>
              <a:gd name="adj" fmla="val 2154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実装</a:t>
            </a:r>
            <a:endParaRPr kumimoji="1" lang="ja-JP" altLang="en-US" sz="2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山形 7"/>
          <p:cNvSpPr/>
          <p:nvPr/>
        </p:nvSpPr>
        <p:spPr>
          <a:xfrm>
            <a:off x="7729333" y="2754605"/>
            <a:ext cx="2826024" cy="1719470"/>
          </a:xfrm>
          <a:prstGeom prst="chevron">
            <a:avLst>
              <a:gd name="adj" fmla="val 21543"/>
            </a:avLst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テスト</a:t>
            </a:r>
            <a:endParaRPr kumimoji="1" lang="en-US" altLang="ja-JP" sz="2400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b="1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単体テスト</a:t>
            </a:r>
            <a:endParaRPr lang="en-US" altLang="ja-JP" b="1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結合テスト</a:t>
            </a:r>
            <a:endParaRPr kumimoji="1" lang="en-US" altLang="ja-JP" dirty="0" smtClean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システムテスト</a:t>
            </a:r>
            <a:endParaRPr kumimoji="1" lang="ja-JP" altLang="en-US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2420176" y="4790661"/>
            <a:ext cx="7351645" cy="787132"/>
          </a:xfrm>
          <a:prstGeom prst="wedgeRoundRectCallout">
            <a:avLst>
              <a:gd name="adj1" fmla="val 40285"/>
              <a:gd name="adj2" fmla="val -114195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開発</a:t>
            </a:r>
            <a:r>
              <a:rPr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全体</a:t>
            </a:r>
            <a:r>
              <a:rPr lang="ja-JP" altLang="en-US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</a:t>
            </a:r>
            <a:r>
              <a:rPr lang="en-US" altLang="ja-JP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30~50%</a:t>
            </a:r>
            <a:r>
              <a:rPr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の費用を</a:t>
            </a:r>
            <a:r>
              <a:rPr lang="ja-JP" altLang="en-US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占めると言われている</a:t>
            </a:r>
            <a:r>
              <a:rPr lang="en-US" altLang="ja-JP" sz="2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[1]</a:t>
            </a:r>
            <a:endParaRPr lang="ja-JP" altLang="en-US" sz="2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881899" y="6231135"/>
            <a:ext cx="10582888" cy="307777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n-US" altLang="ja-JP" sz="1400" dirty="0" smtClean="0">
                <a:solidFill>
                  <a:schemeClr val="tx2"/>
                </a:solidFill>
              </a:rPr>
              <a:t>[1] M. </a:t>
            </a:r>
            <a:r>
              <a:rPr lang="en-US" altLang="ja-JP" sz="1400" dirty="0" err="1" smtClean="0">
                <a:solidFill>
                  <a:schemeClr val="tx2"/>
                </a:solidFill>
              </a:rPr>
              <a:t>Ellims</a:t>
            </a:r>
            <a:r>
              <a:rPr lang="en-US" altLang="ja-JP" sz="1400" dirty="0" smtClean="0">
                <a:solidFill>
                  <a:schemeClr val="tx2"/>
                </a:solidFill>
              </a:rPr>
              <a:t> </a:t>
            </a:r>
            <a:r>
              <a:rPr lang="en-US" altLang="ja-JP" sz="1400" dirty="0">
                <a:solidFill>
                  <a:schemeClr val="tx2"/>
                </a:solidFill>
              </a:rPr>
              <a:t>and </a:t>
            </a:r>
            <a:r>
              <a:rPr lang="en-US" altLang="ja-JP" sz="1400" dirty="0" smtClean="0">
                <a:solidFill>
                  <a:schemeClr val="tx2"/>
                </a:solidFill>
              </a:rPr>
              <a:t>J. Bridges and D. C. </a:t>
            </a:r>
            <a:r>
              <a:rPr lang="en-US" altLang="ja-JP" sz="1400" dirty="0" err="1" smtClean="0">
                <a:solidFill>
                  <a:schemeClr val="tx2"/>
                </a:solidFill>
              </a:rPr>
              <a:t>Ince</a:t>
            </a:r>
            <a:r>
              <a:rPr lang="en-US" altLang="ja-JP" sz="1400" dirty="0" smtClean="0">
                <a:solidFill>
                  <a:schemeClr val="tx2"/>
                </a:solidFill>
              </a:rPr>
              <a:t>. </a:t>
            </a:r>
            <a:r>
              <a:rPr lang="en-US" altLang="ja-JP" sz="1400" dirty="0">
                <a:solidFill>
                  <a:schemeClr val="tx2"/>
                </a:solidFill>
              </a:rPr>
              <a:t>The Economics of Unit Testing. Empirical Software Engineering</a:t>
            </a:r>
            <a:r>
              <a:rPr lang="en-US" altLang="ja-JP" sz="1400" dirty="0" smtClean="0">
                <a:solidFill>
                  <a:schemeClr val="tx2"/>
                </a:solidFill>
              </a:rPr>
              <a:t>, 11(1):5-31, 2006.</a:t>
            </a:r>
            <a:endParaRPr lang="en-US" altLang="ja-JP" sz="1400" dirty="0">
              <a:solidFill>
                <a:schemeClr val="tx2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615069" y="2371971"/>
            <a:ext cx="2961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ソフトウェア開発プロセス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5294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</a:rPr>
              <a:t>テストコード自動生成ツール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198" y="1587161"/>
            <a:ext cx="10741183" cy="902666"/>
          </a:xfrm>
        </p:spPr>
        <p:txBody>
          <a:bodyPr/>
          <a:lstStyle/>
          <a:p>
            <a:r>
              <a:rPr lang="ja-JP" altLang="en-US" dirty="0" smtClean="0"/>
              <a:t>テスト</a:t>
            </a:r>
            <a:r>
              <a:rPr lang="ja-JP" altLang="en-US" dirty="0"/>
              <a:t>工程</a:t>
            </a:r>
            <a:r>
              <a:rPr lang="ja-JP" altLang="en-US" dirty="0" smtClean="0"/>
              <a:t>を支援するために、これまでに様々な自動生成ツールが提案されてき</a:t>
            </a:r>
            <a:r>
              <a:rPr lang="ja-JP" altLang="en-US" dirty="0"/>
              <a:t>た</a:t>
            </a:r>
            <a:endParaRPr kumimoji="1" lang="ja-JP" altLang="en-US" dirty="0"/>
          </a:p>
        </p:txBody>
      </p:sp>
      <p:pic>
        <p:nvPicPr>
          <p:cNvPr id="5" name="Picture 2" descr="site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321" y="2748979"/>
            <a:ext cx="2692699" cy="43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Javaå¯¾å¿éçè§£æã»åä½ãã¹ããã¼ã« Jte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255" y="3465187"/>
            <a:ext cx="1902255" cy="1141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図 6"/>
          <p:cNvPicPr>
            <a:picLocks noChangeAspect="1"/>
          </p:cNvPicPr>
          <p:nvPr/>
        </p:nvPicPr>
        <p:blipFill rotWithShape="1">
          <a:blip r:embed="rId4"/>
          <a:srcRect l="2412" t="14151" r="48903" b="69708"/>
          <a:stretch/>
        </p:blipFill>
        <p:spPr>
          <a:xfrm>
            <a:off x="1238895" y="3613445"/>
            <a:ext cx="3451873" cy="64372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952999" y="2652720"/>
            <a:ext cx="228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b="1" dirty="0" err="1" smtClean="0"/>
              <a:t>TestFul</a:t>
            </a:r>
            <a:endParaRPr kumimoji="1" lang="ja-JP" altLang="en-US" sz="4000" b="1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7354701" y="3549287"/>
            <a:ext cx="228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 b="1" dirty="0" err="1" smtClean="0"/>
              <a:t>Pex</a:t>
            </a:r>
            <a:endParaRPr kumimoji="1" lang="ja-JP" altLang="en-US" sz="4000" b="1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238999" y="2612774"/>
            <a:ext cx="228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b="1" dirty="0" smtClean="0"/>
              <a:t>Seeker</a:t>
            </a:r>
            <a:endParaRPr kumimoji="1" lang="ja-JP" altLang="en-US" sz="4000" b="1" dirty="0"/>
          </a:p>
        </p:txBody>
      </p:sp>
      <p:sp>
        <p:nvSpPr>
          <p:cNvPr id="11" name="角丸四角形 10"/>
          <p:cNvSpPr/>
          <p:nvPr/>
        </p:nvSpPr>
        <p:spPr>
          <a:xfrm>
            <a:off x="838199" y="5243357"/>
            <a:ext cx="10519742" cy="1152939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自動生成ツールを利用すること</a:t>
            </a:r>
            <a:r>
              <a:rPr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で</a:t>
            </a:r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、</a:t>
            </a:r>
            <a:r>
              <a:rPr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開発者</a:t>
            </a:r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の実装コストを削減し短期間でテストコードを作成できる</a:t>
            </a:r>
          </a:p>
        </p:txBody>
      </p:sp>
    </p:spTree>
    <p:extLst>
      <p:ext uri="{BB962C8B-B14F-4D97-AF65-F5344CB8AC3E}">
        <p14:creationId xmlns:p14="http://schemas.microsoft.com/office/powerpoint/2010/main" val="2209929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</a:rPr>
              <a:t>自動生成ツールにおける課題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333" y="1511266"/>
            <a:ext cx="10601150" cy="2323764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l"/>
            </a:pPr>
            <a:r>
              <a:rPr lang="ja-JP" altLang="en-US" sz="3000" dirty="0"/>
              <a:t>自動生成されたテストコード</a:t>
            </a:r>
            <a:r>
              <a:rPr lang="ja-JP" altLang="en-US" sz="3000" dirty="0" smtClean="0"/>
              <a:t>は、保守</a:t>
            </a:r>
            <a:r>
              <a:rPr lang="ja-JP" altLang="en-US" sz="3000" dirty="0"/>
              <a:t>作業を困難にする</a:t>
            </a:r>
            <a:r>
              <a:rPr lang="en-US" altLang="ja-JP" sz="3000" dirty="0" smtClean="0"/>
              <a:t>[2]</a:t>
            </a:r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l"/>
            </a:pPr>
            <a:endParaRPr lang="en-US" altLang="ja-JP" sz="300" dirty="0"/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l"/>
            </a:pPr>
            <a:r>
              <a:rPr lang="ja-JP" altLang="en-US" sz="2800" dirty="0" smtClean="0"/>
              <a:t>対象コードの</a:t>
            </a:r>
            <a:r>
              <a:rPr lang="ja-JP" altLang="en-US" sz="2800" dirty="0" smtClean="0">
                <a:solidFill>
                  <a:srgbClr val="FF0000"/>
                </a:solidFill>
              </a:rPr>
              <a:t>作成経緯</a:t>
            </a:r>
            <a:r>
              <a:rPr lang="ja-JP" altLang="en-US" sz="2800" dirty="0">
                <a:solidFill>
                  <a:srgbClr val="FF0000"/>
                </a:solidFill>
              </a:rPr>
              <a:t>や意図に基づいて生成されて</a:t>
            </a:r>
            <a:r>
              <a:rPr lang="ja-JP" altLang="en-US" sz="2800" dirty="0" smtClean="0">
                <a:solidFill>
                  <a:srgbClr val="FF0000"/>
                </a:solidFill>
              </a:rPr>
              <a:t>いない</a:t>
            </a:r>
            <a:r>
              <a:rPr lang="en-US" altLang="ja-JP" sz="2800" dirty="0" smtClean="0">
                <a:solidFill>
                  <a:srgbClr val="FF0000"/>
                </a:solidFill>
              </a:rPr>
              <a:t/>
            </a:r>
            <a:br>
              <a:rPr lang="en-US" altLang="ja-JP" sz="2800" dirty="0" smtClean="0">
                <a:solidFill>
                  <a:srgbClr val="FF0000"/>
                </a:solidFill>
              </a:rPr>
            </a:br>
            <a:r>
              <a:rPr lang="ja-JP" altLang="en-US" sz="2800" dirty="0" err="1" smtClean="0"/>
              <a:t>ので</a:t>
            </a:r>
            <a:r>
              <a:rPr lang="ja-JP" altLang="en-US" sz="2800" dirty="0"/>
              <a:t>開発者は理解</a:t>
            </a:r>
            <a:r>
              <a:rPr lang="ja-JP" altLang="en-US" sz="2800" dirty="0" smtClean="0"/>
              <a:t>しにくい</a:t>
            </a:r>
            <a:endParaRPr lang="en-US" altLang="ja-JP" sz="2800" dirty="0"/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l"/>
            </a:pPr>
            <a:endParaRPr lang="en-US" altLang="ja-JP" sz="600" dirty="0"/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l"/>
            </a:pPr>
            <a:r>
              <a:rPr lang="ja-JP" altLang="en-US" sz="2800" dirty="0"/>
              <a:t>開発者は自動生成されたコードを</a:t>
            </a:r>
            <a:r>
              <a:rPr lang="ja-JP" altLang="en-US" sz="2800" dirty="0">
                <a:solidFill>
                  <a:srgbClr val="FF0000"/>
                </a:solidFill>
              </a:rPr>
              <a:t>信用して</a:t>
            </a:r>
            <a:r>
              <a:rPr lang="ja-JP" altLang="en-US" sz="2800" dirty="0" smtClean="0">
                <a:solidFill>
                  <a:srgbClr val="FF0000"/>
                </a:solidFill>
              </a:rPr>
              <a:t>いない</a:t>
            </a:r>
          </a:p>
          <a:p>
            <a:pPr marL="457200" lvl="1" indent="0">
              <a:buNone/>
            </a:pPr>
            <a:endParaRPr lang="en-US" altLang="ja-JP" sz="2800" dirty="0"/>
          </a:p>
          <a:p>
            <a:pPr lvl="1"/>
            <a:endParaRPr kumimoji="1" lang="ja-JP" alt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130060" y="5894685"/>
            <a:ext cx="9931875" cy="46166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n-US" altLang="ja-JP" sz="1200" dirty="0" smtClean="0">
                <a:solidFill>
                  <a:schemeClr val="tx2"/>
                </a:solidFill>
              </a:rPr>
              <a:t>[2] S</a:t>
            </a:r>
            <a:r>
              <a:rPr lang="en-US" altLang="ja-JP" sz="1200" dirty="0">
                <a:solidFill>
                  <a:schemeClr val="tx2"/>
                </a:solidFill>
              </a:rPr>
              <a:t>. </a:t>
            </a:r>
            <a:r>
              <a:rPr lang="en-US" altLang="ja-JP" sz="1200" dirty="0" err="1">
                <a:solidFill>
                  <a:schemeClr val="tx2"/>
                </a:solidFill>
              </a:rPr>
              <a:t>Shamshiri</a:t>
            </a:r>
            <a:r>
              <a:rPr lang="en-US" altLang="ja-JP" sz="1200" dirty="0">
                <a:solidFill>
                  <a:schemeClr val="tx2"/>
                </a:solidFill>
              </a:rPr>
              <a:t>, J. M. Rojas, J. P. </a:t>
            </a:r>
            <a:r>
              <a:rPr lang="en-US" altLang="ja-JP" sz="1200" dirty="0" err="1">
                <a:solidFill>
                  <a:schemeClr val="tx2"/>
                </a:solidFill>
              </a:rPr>
              <a:t>Galeotti</a:t>
            </a:r>
            <a:r>
              <a:rPr lang="en-US" altLang="ja-JP" sz="1200" dirty="0">
                <a:solidFill>
                  <a:schemeClr val="tx2"/>
                </a:solidFill>
              </a:rPr>
              <a:t>, N. Walkinshaw, and G. Fraser. </a:t>
            </a:r>
            <a:r>
              <a:rPr lang="en-US" altLang="ja-JP" sz="1200" dirty="0" err="1">
                <a:solidFill>
                  <a:schemeClr val="tx2"/>
                </a:solidFill>
              </a:rPr>
              <a:t>Howdo</a:t>
            </a:r>
            <a:r>
              <a:rPr lang="en-US" altLang="ja-JP" sz="1200" dirty="0">
                <a:solidFill>
                  <a:schemeClr val="tx2"/>
                </a:solidFill>
              </a:rPr>
              <a:t> automatically generated unit tests in </a:t>
            </a:r>
            <a:r>
              <a:rPr lang="en-US" altLang="ja-JP" sz="1200" dirty="0" err="1">
                <a:solidFill>
                  <a:schemeClr val="tx2"/>
                </a:solidFill>
              </a:rPr>
              <a:t>uence</a:t>
            </a:r>
            <a:r>
              <a:rPr lang="en-US" altLang="ja-JP" sz="1200" dirty="0">
                <a:solidFill>
                  <a:schemeClr val="tx2"/>
                </a:solidFill>
              </a:rPr>
              <a:t> software maintenance?  </a:t>
            </a:r>
            <a:r>
              <a:rPr lang="en-US" altLang="ja-JP" sz="1200" dirty="0" err="1">
                <a:solidFill>
                  <a:schemeClr val="tx2"/>
                </a:solidFill>
              </a:rPr>
              <a:t>InProceedings</a:t>
            </a:r>
            <a:r>
              <a:rPr lang="en-US" altLang="ja-JP" sz="1200" dirty="0">
                <a:solidFill>
                  <a:schemeClr val="tx2"/>
                </a:solidFill>
              </a:rPr>
              <a:t> of the International Conference on Software Testing, </a:t>
            </a:r>
            <a:r>
              <a:rPr lang="en-US" altLang="ja-JP" sz="1200" dirty="0" err="1">
                <a:solidFill>
                  <a:schemeClr val="tx2"/>
                </a:solidFill>
              </a:rPr>
              <a:t>Veri</a:t>
            </a:r>
            <a:r>
              <a:rPr lang="en-US" altLang="ja-JP" sz="1200" dirty="0">
                <a:solidFill>
                  <a:schemeClr val="tx2"/>
                </a:solidFill>
              </a:rPr>
              <a:t> </a:t>
            </a:r>
            <a:r>
              <a:rPr lang="en-US" altLang="ja-JP" sz="1200" dirty="0" err="1">
                <a:solidFill>
                  <a:schemeClr val="tx2"/>
                </a:solidFill>
              </a:rPr>
              <a:t>cationand</a:t>
            </a:r>
            <a:r>
              <a:rPr lang="en-US" altLang="ja-JP" sz="1200" dirty="0">
                <a:solidFill>
                  <a:schemeClr val="tx2"/>
                </a:solidFill>
              </a:rPr>
              <a:t> Validation (ICST), pages </a:t>
            </a:r>
            <a:r>
              <a:rPr lang="en-US" altLang="ja-JP" sz="1200" dirty="0" smtClean="0">
                <a:solidFill>
                  <a:schemeClr val="tx2"/>
                </a:solidFill>
              </a:rPr>
              <a:t>250-261</a:t>
            </a:r>
            <a:r>
              <a:rPr lang="en-US" altLang="ja-JP" sz="1200" dirty="0">
                <a:solidFill>
                  <a:schemeClr val="tx2"/>
                </a:solidFill>
              </a:rPr>
              <a:t>, 2018.</a:t>
            </a:r>
          </a:p>
        </p:txBody>
      </p:sp>
      <p:sp>
        <p:nvSpPr>
          <p:cNvPr id="6" name="フローチャート: 組合せ 5"/>
          <p:cNvSpPr/>
          <p:nvPr/>
        </p:nvSpPr>
        <p:spPr>
          <a:xfrm>
            <a:off x="4132189" y="3600555"/>
            <a:ext cx="3927616" cy="465307"/>
          </a:xfrm>
          <a:prstGeom prst="flowChartMerge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フローチャート: 代替処理 6"/>
          <p:cNvSpPr/>
          <p:nvPr/>
        </p:nvSpPr>
        <p:spPr>
          <a:xfrm>
            <a:off x="1395411" y="4332124"/>
            <a:ext cx="9401175" cy="1030037"/>
          </a:xfrm>
          <a:prstGeom prst="flowChartAlternateProcess">
            <a:avLst/>
          </a:prstGeom>
          <a:ln w="63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テスト失敗の原因がテストコードの問題なのか，テスト対象のコードによるものなのか判断が</a:t>
            </a:r>
            <a:r>
              <a:rPr lang="ja-JP" altLang="en-US" sz="28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難しい</a:t>
            </a:r>
            <a:endParaRPr lang="ja-JP" altLang="en-US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45758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テスト</a:t>
            </a:r>
            <a:r>
              <a:rPr lang="ja-JP" altLang="en-US" dirty="0"/>
              <a:t>スメル</a:t>
            </a:r>
            <a:endParaRPr kumimoji="1" lang="ja-JP" altLang="en-US" dirty="0"/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382320"/>
            <a:ext cx="10611678" cy="1320110"/>
          </a:xfrm>
        </p:spPr>
        <p:txBody>
          <a:bodyPr/>
          <a:lstStyle/>
          <a:p>
            <a:r>
              <a:rPr lang="ja-JP" altLang="en-US" dirty="0"/>
              <a:t>テストコードの良くない実装を表す指標</a:t>
            </a:r>
            <a:endParaRPr lang="en-US" altLang="ja-JP" dirty="0"/>
          </a:p>
          <a:p>
            <a:pPr lvl="1"/>
            <a:r>
              <a:rPr lang="en-US" altLang="ja-JP" dirty="0" smtClean="0"/>
              <a:t>Beck</a:t>
            </a:r>
            <a:r>
              <a:rPr lang="ja-JP" altLang="en-US" dirty="0" smtClean="0"/>
              <a:t>ら</a:t>
            </a:r>
            <a:r>
              <a:rPr lang="en-US" altLang="ja-JP" dirty="0" smtClean="0"/>
              <a:t>[3]</a:t>
            </a:r>
            <a:r>
              <a:rPr lang="ja-JP" altLang="en-US" dirty="0" smtClean="0"/>
              <a:t>は、テストコード</a:t>
            </a:r>
            <a:r>
              <a:rPr lang="ja-JP" altLang="en-US" dirty="0"/>
              <a:t>も適切に設計することの</a:t>
            </a:r>
            <a:r>
              <a:rPr lang="ja-JP" altLang="en-US" dirty="0" smtClean="0"/>
              <a:t>重要性</a:t>
            </a:r>
            <a:r>
              <a:rPr lang="ja-JP" altLang="en-US" dirty="0"/>
              <a:t>を</a:t>
            </a:r>
            <a:r>
              <a:rPr lang="ja-JP" altLang="en-US" dirty="0" smtClean="0"/>
              <a:t>提唱した</a:t>
            </a:r>
            <a:endParaRPr lang="en-US" altLang="ja-JP" dirty="0" smtClean="0"/>
          </a:p>
          <a:p>
            <a:pPr lvl="1"/>
            <a:r>
              <a:rPr lang="en-US" altLang="ja-JP" dirty="0" err="1" smtClean="0"/>
              <a:t>Deursen</a:t>
            </a:r>
            <a:r>
              <a:rPr lang="en-US" altLang="ja-JP" dirty="0" smtClean="0"/>
              <a:t>[4]</a:t>
            </a:r>
            <a:r>
              <a:rPr lang="ja-JP" altLang="en-US" dirty="0" smtClean="0"/>
              <a:t>は、</a:t>
            </a:r>
            <a:r>
              <a:rPr lang="en-US" altLang="ja-JP" dirty="0" smtClean="0"/>
              <a:t>11</a:t>
            </a:r>
            <a:r>
              <a:rPr lang="ja-JP" altLang="en-US" dirty="0" smtClean="0"/>
              <a:t>種類のテストスメルを提唱した</a:t>
            </a:r>
            <a:r>
              <a:rPr lang="en-US" altLang="ja-JP" dirty="0" smtClean="0"/>
              <a:t>(</a:t>
            </a:r>
            <a:r>
              <a:rPr lang="ja-JP" altLang="en-US" dirty="0" smtClean="0"/>
              <a:t>現在</a:t>
            </a:r>
            <a:r>
              <a:rPr lang="en-US" altLang="ja-JP" dirty="0" smtClean="0"/>
              <a:t>21</a:t>
            </a:r>
            <a:r>
              <a:rPr lang="ja-JP" altLang="en-US" dirty="0" smtClean="0"/>
              <a:t>種類</a:t>
            </a:r>
            <a:r>
              <a:rPr lang="en-US" altLang="ja-JP" dirty="0" smtClean="0"/>
              <a:t>)</a:t>
            </a:r>
          </a:p>
          <a:p>
            <a:endParaRPr kumimoji="1" lang="ja-JP" alt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290276" y="6218334"/>
            <a:ext cx="6712235" cy="43675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n-US" altLang="ja-JP" sz="1100" dirty="0" smtClean="0">
                <a:solidFill>
                  <a:schemeClr val="tx2"/>
                </a:solidFill>
              </a:rPr>
              <a:t>[3] K</a:t>
            </a:r>
            <a:r>
              <a:rPr lang="en-US" altLang="ja-JP" sz="1100" dirty="0">
                <a:solidFill>
                  <a:schemeClr val="tx2"/>
                </a:solidFill>
              </a:rPr>
              <a:t>. L. Beck. Test Driven Development: By Example. Addison-Wesley, 2002</a:t>
            </a:r>
            <a:r>
              <a:rPr lang="en-US" altLang="ja-JP" sz="1100" dirty="0" smtClean="0">
                <a:solidFill>
                  <a:schemeClr val="tx2"/>
                </a:solidFill>
              </a:rPr>
              <a:t>.</a:t>
            </a:r>
          </a:p>
          <a:p>
            <a:pPr>
              <a:defRPr/>
            </a:pPr>
            <a:r>
              <a:rPr lang="en-US" altLang="ja-JP" sz="1100" dirty="0" smtClean="0">
                <a:solidFill>
                  <a:schemeClr val="tx2"/>
                </a:solidFill>
              </a:rPr>
              <a:t>[4] A</a:t>
            </a:r>
            <a:r>
              <a:rPr lang="en-US" altLang="ja-JP" sz="1100" dirty="0">
                <a:solidFill>
                  <a:schemeClr val="tx2"/>
                </a:solidFill>
              </a:rPr>
              <a:t>. </a:t>
            </a:r>
            <a:r>
              <a:rPr lang="en-US" altLang="ja-JP" sz="1100" dirty="0" err="1">
                <a:solidFill>
                  <a:schemeClr val="tx2"/>
                </a:solidFill>
              </a:rPr>
              <a:t>Deursen</a:t>
            </a:r>
            <a:r>
              <a:rPr lang="en-US" altLang="ja-JP" sz="1100" dirty="0">
                <a:solidFill>
                  <a:schemeClr val="tx2"/>
                </a:solidFill>
              </a:rPr>
              <a:t>, L. M. F. </a:t>
            </a:r>
            <a:r>
              <a:rPr lang="en-US" altLang="ja-JP" sz="1100" dirty="0" err="1">
                <a:solidFill>
                  <a:schemeClr val="tx2"/>
                </a:solidFill>
              </a:rPr>
              <a:t>Moonen</a:t>
            </a:r>
            <a:r>
              <a:rPr lang="en-US" altLang="ja-JP" sz="1100" dirty="0">
                <a:solidFill>
                  <a:schemeClr val="tx2"/>
                </a:solidFill>
              </a:rPr>
              <a:t>, A. Bergh, and G. </a:t>
            </a:r>
            <a:r>
              <a:rPr lang="en-US" altLang="ja-JP" sz="1100" dirty="0" err="1">
                <a:solidFill>
                  <a:schemeClr val="tx2"/>
                </a:solidFill>
              </a:rPr>
              <a:t>Kok</a:t>
            </a:r>
            <a:r>
              <a:rPr lang="en-US" altLang="ja-JP" sz="1100" dirty="0">
                <a:solidFill>
                  <a:schemeClr val="tx2"/>
                </a:solidFill>
              </a:rPr>
              <a:t>. Refactoring test code. Technical report, 2001.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/>
          <a:srcRect l="53178" t="10202" r="37830" b="82938"/>
          <a:stretch/>
        </p:blipFill>
        <p:spPr>
          <a:xfrm>
            <a:off x="2787290" y="3324776"/>
            <a:ext cx="6297510" cy="2603543"/>
          </a:xfrm>
          <a:prstGeom prst="rect">
            <a:avLst/>
          </a:prstGeom>
        </p:spPr>
      </p:pic>
      <p:sp>
        <p:nvSpPr>
          <p:cNvPr id="7" name="角丸四角形吹き出し 6"/>
          <p:cNvSpPr/>
          <p:nvPr/>
        </p:nvSpPr>
        <p:spPr>
          <a:xfrm>
            <a:off x="8161355" y="2748312"/>
            <a:ext cx="3027849" cy="690095"/>
          </a:xfrm>
          <a:prstGeom prst="wedgeRoundRectCallout">
            <a:avLst>
              <a:gd name="adj1" fmla="val -81319"/>
              <a:gd name="adj2" fmla="val 44763"/>
              <a:gd name="adj3" fmla="val 1666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Exception Handling</a:t>
            </a:r>
            <a:endParaRPr kumimoji="1"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意図が分からない例外処理</a:t>
            </a:r>
            <a:endParaRPr kumimoji="1"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角丸四角形吹き出し 7"/>
          <p:cNvSpPr/>
          <p:nvPr/>
        </p:nvSpPr>
        <p:spPr>
          <a:xfrm>
            <a:off x="1204313" y="2748312"/>
            <a:ext cx="2556013" cy="652249"/>
          </a:xfrm>
          <a:prstGeom prst="wedgeRoundRectCallout">
            <a:avLst>
              <a:gd name="adj1" fmla="val 90092"/>
              <a:gd name="adj2" fmla="val 52317"/>
              <a:gd name="adj3" fmla="val 1666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b="1" dirty="0" err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Defalt</a:t>
            </a:r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Test</a:t>
            </a:r>
          </a:p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メソッド名が初期状態</a:t>
            </a:r>
            <a:endParaRPr kumimoji="1"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2992544" y="4822505"/>
            <a:ext cx="5804452" cy="750404"/>
          </a:xfrm>
          <a:prstGeom prst="rect">
            <a:avLst/>
          </a:prstGeom>
          <a:noFill/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角丸四角形吹き出し 9"/>
          <p:cNvSpPr/>
          <p:nvPr/>
        </p:nvSpPr>
        <p:spPr>
          <a:xfrm>
            <a:off x="7904357" y="5598309"/>
            <a:ext cx="3027849" cy="660020"/>
          </a:xfrm>
          <a:prstGeom prst="wedgeRoundRectCallout">
            <a:avLst>
              <a:gd name="adj1" fmla="val -73009"/>
              <a:gd name="adj2" fmla="val -96715"/>
              <a:gd name="adj3" fmla="val 1666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Assertion Roulette</a:t>
            </a:r>
            <a:endParaRPr kumimoji="1" lang="en-US" altLang="ja-JP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複数の</a:t>
            </a:r>
            <a:r>
              <a:rPr kumimoji="1"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assert</a:t>
            </a:r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文が存在する</a:t>
            </a:r>
            <a:endParaRPr kumimoji="1"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36517"/>
            <a:ext cx="445604" cy="445604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413" y="2636517"/>
            <a:ext cx="445604" cy="445604"/>
          </a:xfrm>
          <a:prstGeom prst="rect">
            <a:avLst/>
          </a:prstGeom>
        </p:spPr>
      </p:pic>
      <p:sp>
        <p:nvSpPr>
          <p:cNvPr id="13" name="正方形/長方形 12"/>
          <p:cNvSpPr/>
          <p:nvPr/>
        </p:nvSpPr>
        <p:spPr>
          <a:xfrm>
            <a:off x="7626368" y="5580678"/>
            <a:ext cx="303143" cy="3279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138" y="5519997"/>
            <a:ext cx="445604" cy="44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65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solidFill>
                  <a:schemeClr val="bg1"/>
                </a:solidFill>
              </a:rPr>
              <a:t>研究目的とアイディア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45808" y="1550026"/>
            <a:ext cx="10757518" cy="2096538"/>
          </a:xfrm>
        </p:spPr>
        <p:txBody>
          <a:bodyPr>
            <a:normAutofit/>
          </a:bodyPr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l"/>
            </a:pPr>
            <a:r>
              <a:rPr kumimoji="1" lang="ja-JP" altLang="en-US" sz="3000" dirty="0" smtClean="0"/>
              <a:t>目的</a:t>
            </a:r>
            <a:r>
              <a:rPr kumimoji="1" lang="en-US" altLang="ja-JP" sz="3000" dirty="0" smtClean="0"/>
              <a:t>: </a:t>
            </a:r>
            <a:r>
              <a:rPr lang="ja-JP" altLang="en-US" sz="3000" dirty="0" smtClean="0"/>
              <a:t>既存の高品質のテストを推薦することで開発者を支援</a:t>
            </a:r>
            <a:endParaRPr kumimoji="1" lang="en-US" altLang="ja-JP" sz="100" dirty="0" smtClean="0"/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ja-JP" altLang="en-US" sz="2500" dirty="0" smtClean="0"/>
              <a:t>命名規則に従った可読性の高いテストコードを利用できる</a:t>
            </a:r>
            <a:endParaRPr lang="en-US" altLang="ja-JP" sz="2500" dirty="0" smtClean="0"/>
          </a:p>
          <a:p>
            <a:pPr lvl="1"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ja-JP" altLang="en-US" sz="2500" dirty="0" smtClean="0"/>
              <a:t>人</a:t>
            </a:r>
            <a:r>
              <a:rPr lang="ja-JP" altLang="en-US" sz="2500" dirty="0"/>
              <a:t>によって作成された信頼性の高いテストコードを</a:t>
            </a:r>
            <a:r>
              <a:rPr lang="ja-JP" altLang="en-US" sz="2500" dirty="0" smtClean="0"/>
              <a:t>利用でき</a:t>
            </a:r>
            <a:r>
              <a:rPr lang="ja-JP" altLang="en-US" sz="2500" dirty="0"/>
              <a:t>る</a:t>
            </a:r>
            <a:endParaRPr lang="en-US" altLang="ja-JP" sz="2500" dirty="0"/>
          </a:p>
          <a:p>
            <a:pPr lvl="1">
              <a:buFont typeface="Wingdings" panose="05000000000000000000" pitchFamily="2" charset="2"/>
              <a:buChar char="l"/>
            </a:pPr>
            <a:endParaRPr kumimoji="1" lang="en-US" altLang="ja-JP" sz="500" dirty="0" smtClean="0"/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l"/>
            </a:pPr>
            <a:r>
              <a:rPr lang="ja-JP" altLang="en-US" sz="3000" dirty="0" smtClean="0"/>
              <a:t>アイディア</a:t>
            </a:r>
            <a:r>
              <a:rPr lang="en-US" altLang="ja-JP" sz="3000" dirty="0" smtClean="0"/>
              <a:t>: </a:t>
            </a:r>
            <a:r>
              <a:rPr lang="ja-JP" altLang="en-US" sz="3000" dirty="0" smtClean="0"/>
              <a:t>類似コード間でテストコードを再利用</a:t>
            </a:r>
            <a:endParaRPr lang="en-US" altLang="ja-JP" sz="30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endParaRPr lang="en-US" altLang="ja-JP" sz="2800" dirty="0" smtClean="0"/>
          </a:p>
        </p:txBody>
      </p:sp>
      <p:sp>
        <p:nvSpPr>
          <p:cNvPr id="5" name="フローチャート: 代替処理 4"/>
          <p:cNvSpPr/>
          <p:nvPr/>
        </p:nvSpPr>
        <p:spPr>
          <a:xfrm>
            <a:off x="3841666" y="5463441"/>
            <a:ext cx="5628905" cy="944622"/>
          </a:xfrm>
          <a:prstGeom prst="flowChartAlternateProcess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フローチャート: 代替処理 5"/>
          <p:cNvSpPr/>
          <p:nvPr/>
        </p:nvSpPr>
        <p:spPr>
          <a:xfrm>
            <a:off x="3841666" y="4137307"/>
            <a:ext cx="5628905" cy="944622"/>
          </a:xfrm>
          <a:prstGeom prst="flowChartAlternateProcess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4234230" y="5556418"/>
            <a:ext cx="1209914" cy="744627"/>
          </a:xfrm>
          <a:prstGeom prst="rect">
            <a:avLst/>
          </a:prstGeom>
          <a:ln w="28575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T(A)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4234230" y="4224905"/>
            <a:ext cx="1209914" cy="759205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7994014" y="5563438"/>
            <a:ext cx="1095988" cy="74462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T(B)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7994014" y="4221382"/>
            <a:ext cx="1095988" cy="75920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36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B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11" name="直線矢印コネクタ 10"/>
          <p:cNvCxnSpPr/>
          <p:nvPr/>
        </p:nvCxnSpPr>
        <p:spPr>
          <a:xfrm flipH="1">
            <a:off x="5444144" y="5928732"/>
            <a:ext cx="2549870" cy="702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8" idx="3"/>
            <a:endCxn id="10" idx="1"/>
          </p:cNvCxnSpPr>
          <p:nvPr/>
        </p:nvCxnSpPr>
        <p:spPr>
          <a:xfrm flipV="1">
            <a:off x="5444144" y="4600985"/>
            <a:ext cx="2549870" cy="3523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>
            <a:stCxn id="7" idx="0"/>
            <a:endCxn id="8" idx="2"/>
          </p:cNvCxnSpPr>
          <p:nvPr/>
        </p:nvCxnSpPr>
        <p:spPr>
          <a:xfrm flipV="1">
            <a:off x="4839187" y="4984110"/>
            <a:ext cx="0" cy="57230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/>
          <p:cNvCxnSpPr>
            <a:stCxn id="9" idx="0"/>
            <a:endCxn id="10" idx="2"/>
          </p:cNvCxnSpPr>
          <p:nvPr/>
        </p:nvCxnSpPr>
        <p:spPr>
          <a:xfrm flipV="1">
            <a:off x="8542008" y="4980588"/>
            <a:ext cx="0" cy="58285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/>
          <p:cNvSpPr txBox="1"/>
          <p:nvPr/>
        </p:nvSpPr>
        <p:spPr>
          <a:xfrm>
            <a:off x="3697152" y="3758039"/>
            <a:ext cx="2284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テストコードなし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5810269" y="4666032"/>
            <a:ext cx="20610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類似コードペア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1857283" y="5745910"/>
            <a:ext cx="207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237880" y="4435199"/>
            <a:ext cx="27560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テスト対象コード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9" name="正方形/長方形 18"/>
          <p:cNvSpPr/>
          <p:nvPr/>
        </p:nvSpPr>
        <p:spPr>
          <a:xfrm>
            <a:off x="5771543" y="5976743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改変して再利用</a:t>
            </a: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7399973" y="3755266"/>
            <a:ext cx="2284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テストコードあ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り</a:t>
            </a:r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12796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提案ツール</a:t>
            </a:r>
            <a:r>
              <a:rPr lang="ja-JP" altLang="en-US" dirty="0">
                <a:solidFill>
                  <a:schemeClr val="bg1"/>
                </a:solidFill>
              </a:rPr>
              <a:t>の概要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832" y="1358020"/>
            <a:ext cx="10874464" cy="549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118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>
                <a:solidFill>
                  <a:schemeClr val="bg1"/>
                </a:solidFill>
              </a:rPr>
              <a:t>Step1</a:t>
            </a:r>
            <a:r>
              <a:rPr lang="en-US" altLang="ja-JP" dirty="0">
                <a:solidFill>
                  <a:schemeClr val="bg1"/>
                </a:solidFill>
              </a:rPr>
              <a:t>: </a:t>
            </a:r>
            <a:r>
              <a:rPr lang="ja-JP" altLang="en-US" dirty="0">
                <a:solidFill>
                  <a:schemeClr val="bg1"/>
                </a:solidFill>
              </a:rPr>
              <a:t>類似コード片の検出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595438"/>
            <a:ext cx="10515600" cy="1222375"/>
          </a:xfrm>
        </p:spPr>
        <p:txBody>
          <a:bodyPr/>
          <a:lstStyle/>
          <a:p>
            <a:r>
              <a:rPr lang="ja-JP" altLang="en-US" dirty="0" smtClean="0"/>
              <a:t>類似コード検出ツール</a:t>
            </a:r>
            <a:r>
              <a:rPr lang="en-US" altLang="ja-JP" dirty="0" smtClean="0"/>
              <a:t>: NiCad[5]</a:t>
            </a:r>
          </a:p>
          <a:p>
            <a:pPr lvl="1"/>
            <a:r>
              <a:rPr lang="ja-JP" altLang="en-US" dirty="0"/>
              <a:t>ソースコードのレイアウトを変換させ，行単位でソースコードを比較する</a:t>
            </a:r>
            <a:r>
              <a:rPr lang="ja-JP" altLang="en-US" dirty="0" smtClean="0"/>
              <a:t>こと</a:t>
            </a:r>
            <a:r>
              <a:rPr lang="ja-JP" altLang="en-US" dirty="0"/>
              <a:t>で</a:t>
            </a:r>
            <a:r>
              <a:rPr lang="ja-JP" altLang="en-US" dirty="0" smtClean="0"/>
              <a:t>類似コード片を</a:t>
            </a:r>
            <a:r>
              <a:rPr lang="ja-JP" altLang="en-US" dirty="0"/>
              <a:t>検出</a:t>
            </a:r>
          </a:p>
          <a:p>
            <a:pPr lvl="1"/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788504" y="3379361"/>
            <a:ext cx="5111750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dirty="0">
                <a:latin typeface="Consolas" panose="020B0609020204030204" pitchFamily="49" charset="0"/>
              </a:rPr>
              <a:t>public </a:t>
            </a:r>
            <a:r>
              <a:rPr lang="en-US" altLang="ja-JP" dirty="0" err="1">
                <a:latin typeface="Consolas" panose="020B0609020204030204" pitchFamily="49" charset="0"/>
              </a:rPr>
              <a:t>int</a:t>
            </a:r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countPrice</a:t>
            </a:r>
            <a:r>
              <a:rPr lang="en-US" altLang="ja-JP" dirty="0">
                <a:latin typeface="Consolas" panose="020B0609020204030204" pitchFamily="49" charset="0"/>
              </a:rPr>
              <a:t>(</a:t>
            </a:r>
            <a:r>
              <a:rPr lang="en-US" altLang="ja-JP" dirty="0" err="1">
                <a:latin typeface="Consolas" panose="020B0609020204030204" pitchFamily="49" charset="0"/>
              </a:rPr>
              <a:t>int</a:t>
            </a:r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item</a:t>
            </a:r>
            <a:r>
              <a:rPr lang="en-US" altLang="ja-JP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[]</a:t>
            </a:r>
            <a:r>
              <a:rPr lang="en-US" altLang="ja-JP" dirty="0" smtClean="0">
                <a:latin typeface="Consolas" panose="020B0609020204030204" pitchFamily="49" charset="0"/>
              </a:rPr>
              <a:t>){</a:t>
            </a:r>
            <a:endParaRPr lang="en-US" altLang="ja-JP" dirty="0">
              <a:latin typeface="Consolas" panose="020B0609020204030204" pitchFamily="49" charset="0"/>
            </a:endParaRPr>
          </a:p>
          <a:p>
            <a:r>
              <a:rPr lang="en-US" altLang="ja-JP" dirty="0">
                <a:latin typeface="Consolas" panose="020B0609020204030204" pitchFamily="49" charset="0"/>
              </a:rPr>
              <a:t>    </a:t>
            </a:r>
            <a:r>
              <a:rPr lang="en-US" altLang="ja-JP" dirty="0" err="1">
                <a:latin typeface="Consolas" panose="020B0609020204030204" pitchFamily="49" charset="0"/>
              </a:rPr>
              <a:t>int</a:t>
            </a:r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totalprice</a:t>
            </a:r>
            <a:r>
              <a:rPr lang="en-US" altLang="ja-JP" dirty="0">
                <a:latin typeface="Consolas" panose="020B0609020204030204" pitchFamily="49" charset="0"/>
              </a:rPr>
              <a:t> = 0;</a:t>
            </a:r>
          </a:p>
          <a:p>
            <a:r>
              <a:rPr lang="en-US" altLang="ja-JP" dirty="0" smtClean="0">
                <a:latin typeface="Consolas" panose="020B0609020204030204" pitchFamily="49" charset="0"/>
              </a:rPr>
              <a:t>    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    </a:t>
            </a:r>
            <a:r>
              <a:rPr lang="en-US" altLang="ja-JP" dirty="0" smtClean="0">
                <a:latin typeface="Consolas" panose="020B0609020204030204" pitchFamily="49" charset="0"/>
              </a:rPr>
              <a:t>for(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>
                <a:latin typeface="Consolas" panose="020B0609020204030204" pitchFamily="49" charset="0"/>
              </a:rPr>
              <a:t>i</a:t>
            </a:r>
            <a:r>
              <a:rPr lang="en-US" altLang="ja-JP" dirty="0">
                <a:latin typeface="Consolas" panose="020B0609020204030204" pitchFamily="49" charset="0"/>
              </a:rPr>
              <a:t>=0; </a:t>
            </a:r>
            <a:r>
              <a:rPr lang="en-US" altLang="ja-JP" dirty="0" err="1">
                <a:latin typeface="Consolas" panose="020B0609020204030204" pitchFamily="49" charset="0"/>
              </a:rPr>
              <a:t>i</a:t>
            </a:r>
            <a:r>
              <a:rPr lang="en-US" altLang="ja-JP" dirty="0">
                <a:latin typeface="Consolas" panose="020B0609020204030204" pitchFamily="49" charset="0"/>
              </a:rPr>
              <a:t> &lt; 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item.length</a:t>
            </a:r>
            <a:r>
              <a:rPr lang="en-US" altLang="ja-JP" dirty="0">
                <a:latin typeface="Consolas" panose="020B0609020204030204" pitchFamily="49" charset="0"/>
              </a:rPr>
              <a:t>; </a:t>
            </a:r>
            <a:r>
              <a:rPr lang="en-US" altLang="ja-JP" dirty="0" err="1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++){</a:t>
            </a:r>
            <a:endParaRPr lang="en-US" altLang="ja-JP" dirty="0">
              <a:latin typeface="Consolas" panose="020B0609020204030204" pitchFamily="49" charset="0"/>
            </a:endParaRPr>
          </a:p>
          <a:p>
            <a:r>
              <a:rPr lang="en-US" altLang="ja-JP" dirty="0">
                <a:latin typeface="Consolas" panose="020B0609020204030204" pitchFamily="49" charset="0"/>
              </a:rPr>
              <a:t>        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totalprice</a:t>
            </a:r>
            <a:r>
              <a:rPr lang="en-US" altLang="ja-JP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+= item[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</a:t>
            </a:r>
            <a:r>
              <a:rPr lang="en-US" altLang="ja-JP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]</a:t>
            </a:r>
            <a:r>
              <a:rPr lang="en-US" altLang="ja-JP" dirty="0">
                <a:latin typeface="Consolas" panose="020B0609020204030204" pitchFamily="49" charset="0"/>
              </a:rPr>
              <a:t>;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    </a:t>
            </a:r>
            <a:r>
              <a:rPr lang="en-US" altLang="ja-JP" dirty="0" smtClean="0">
                <a:latin typeface="Consolas" panose="020B0609020204030204" pitchFamily="49" charset="0"/>
              </a:rPr>
              <a:t>}</a:t>
            </a:r>
            <a:endParaRPr lang="en-US" altLang="ja-JP" dirty="0">
              <a:latin typeface="Consolas" panose="020B0609020204030204" pitchFamily="49" charset="0"/>
            </a:endParaRPr>
          </a:p>
          <a:p>
            <a:r>
              <a:rPr lang="en-US" altLang="ja-JP" dirty="0">
                <a:latin typeface="Consolas" panose="020B0609020204030204" pitchFamily="49" charset="0"/>
              </a:rPr>
              <a:t>    return </a:t>
            </a:r>
            <a:r>
              <a:rPr lang="en-US" altLang="ja-JP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totalprice</a:t>
            </a:r>
            <a:r>
              <a:rPr lang="en-US" altLang="ja-JP" dirty="0" smtClean="0">
                <a:latin typeface="Consolas" panose="020B0609020204030204" pitchFamily="49" charset="0"/>
              </a:rPr>
              <a:t>;</a:t>
            </a:r>
            <a:endParaRPr lang="en-US" altLang="ja-JP" dirty="0">
              <a:latin typeface="Consolas" panose="020B0609020204030204" pitchFamily="49" charset="0"/>
            </a:endParaRPr>
          </a:p>
          <a:p>
            <a:r>
              <a:rPr lang="en-US" altLang="ja-JP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正方形/長方形 5"/>
          <p:cNvSpPr/>
          <p:nvPr/>
        </p:nvSpPr>
        <p:spPr>
          <a:xfrm>
            <a:off x="6562863" y="3379361"/>
            <a:ext cx="4876800" cy="2308324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ja-JP" dirty="0" smtClean="0">
                <a:latin typeface="Consolas" panose="020B0609020204030204" pitchFamily="49" charset="0"/>
              </a:rPr>
              <a:t>public 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calcPrice</a:t>
            </a:r>
            <a:r>
              <a:rPr lang="en-US" altLang="ja-JP" dirty="0" smtClean="0">
                <a:latin typeface="Consolas" panose="020B0609020204030204" pitchFamily="49" charset="0"/>
              </a:rPr>
              <a:t>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...cost){</a:t>
            </a:r>
          </a:p>
          <a:p>
            <a:r>
              <a:rPr lang="ja-JP" altLang="en-US" dirty="0" smtClean="0">
                <a:latin typeface="Consolas" panose="020B0609020204030204" pitchFamily="49" charset="0"/>
              </a:rPr>
              <a:t>    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= 0;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num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=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cost.length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;</a:t>
            </a:r>
          </a:p>
          <a:p>
            <a:r>
              <a:rPr lang="ja-JP" altLang="en-US" dirty="0" smtClean="0">
                <a:latin typeface="Consolas" panose="020B0609020204030204" pitchFamily="49" charset="0"/>
              </a:rPr>
              <a:t>　　</a:t>
            </a:r>
            <a:r>
              <a:rPr lang="en-US" altLang="ja-JP" dirty="0" smtClean="0">
                <a:latin typeface="Consolas" panose="020B0609020204030204" pitchFamily="49" charset="0"/>
              </a:rPr>
              <a:t>for(</a:t>
            </a:r>
            <a:r>
              <a:rPr lang="en-US" altLang="ja-JP" dirty="0" err="1" smtClean="0">
                <a:latin typeface="Consolas" panose="020B0609020204030204" pitchFamily="49" charset="0"/>
              </a:rPr>
              <a:t>int</a:t>
            </a:r>
            <a:r>
              <a:rPr lang="en-US" altLang="ja-JP" dirty="0" smtClean="0">
                <a:latin typeface="Consolas" panose="020B0609020204030204" pitchFamily="49" charset="0"/>
              </a:rPr>
              <a:t>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=0;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 &lt;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num</a:t>
            </a:r>
            <a:r>
              <a:rPr lang="en-US" altLang="ja-JP" dirty="0" smtClean="0">
                <a:latin typeface="Consolas" panose="020B0609020204030204" pitchFamily="49" charset="0"/>
              </a:rPr>
              <a:t>; </a:t>
            </a:r>
            <a:r>
              <a:rPr lang="en-US" altLang="ja-JP" dirty="0" err="1" smtClean="0"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latin typeface="Consolas" panose="020B0609020204030204" pitchFamily="49" charset="0"/>
              </a:rPr>
              <a:t>++){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   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 += cost[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</a:t>
            </a:r>
            <a:r>
              <a:rPr lang="en-US" altLang="ja-JP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]</a:t>
            </a:r>
            <a:r>
              <a:rPr lang="en-US" altLang="ja-JP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}</a:t>
            </a:r>
          </a:p>
          <a:p>
            <a:r>
              <a:rPr lang="en-US" altLang="ja-JP" dirty="0">
                <a:latin typeface="Consolas" panose="020B0609020204030204" pitchFamily="49" charset="0"/>
              </a:rPr>
              <a:t> </a:t>
            </a:r>
            <a:r>
              <a:rPr lang="en-US" altLang="ja-JP" dirty="0" smtClean="0">
                <a:latin typeface="Consolas" panose="020B0609020204030204" pitchFamily="49" charset="0"/>
              </a:rPr>
              <a:t>   return </a:t>
            </a:r>
            <a:r>
              <a:rPr lang="en-US" altLang="ja-JP" dirty="0" err="1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totalcost</a:t>
            </a:r>
            <a:r>
              <a:rPr lang="en-US" altLang="ja-JP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altLang="ja-JP" dirty="0" smtClean="0">
                <a:latin typeface="Consolas" panose="020B0609020204030204" pitchFamily="49" charset="0"/>
              </a:rPr>
              <a:t>}</a:t>
            </a:r>
            <a:endParaRPr lang="en-US" altLang="ja-JP" dirty="0">
              <a:latin typeface="Consolas" panose="020B0609020204030204" pitchFamily="49" charset="0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217255" y="5780038"/>
            <a:ext cx="227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入力コード</a:t>
            </a:r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片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856055" y="5780038"/>
            <a:ext cx="227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類似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コード片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ストライプ矢印 8"/>
          <p:cNvSpPr/>
          <p:nvPr/>
        </p:nvSpPr>
        <p:spPr>
          <a:xfrm>
            <a:off x="5819778" y="3955673"/>
            <a:ext cx="908050" cy="1155700"/>
          </a:xfrm>
          <a:prstGeom prst="striped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3918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935</TotalTime>
  <Words>736</Words>
  <Application>Microsoft Office PowerPoint</Application>
  <PresentationFormat>ワイド画面</PresentationFormat>
  <Paragraphs>152</Paragraphs>
  <Slides>17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26" baseType="lpstr">
      <vt:lpstr>Meiryo UI</vt:lpstr>
      <vt:lpstr>ＭＳ Ｐゴシック</vt:lpstr>
      <vt:lpstr>メイリオ</vt:lpstr>
      <vt:lpstr>游ゴシック</vt:lpstr>
      <vt:lpstr>游ゴシック Light</vt:lpstr>
      <vt:lpstr>Arial</vt:lpstr>
      <vt:lpstr>Consolas</vt:lpstr>
      <vt:lpstr>Wingdings</vt:lpstr>
      <vt:lpstr>Office テーマ</vt:lpstr>
      <vt:lpstr>ソースコードの類似性に基づいた テストコード自動推薦ツールSuiteRec</vt:lpstr>
      <vt:lpstr>研究内容</vt:lpstr>
      <vt:lpstr>ソフトウェアテスト</vt:lpstr>
      <vt:lpstr>テストコード自動生成ツール</vt:lpstr>
      <vt:lpstr>自動生成ツールにおける課題</vt:lpstr>
      <vt:lpstr>テストスメル</vt:lpstr>
      <vt:lpstr>研究目的とアイディア</vt:lpstr>
      <vt:lpstr>提案ツールの概要</vt:lpstr>
      <vt:lpstr>Step1: 類似コード片の検出</vt:lpstr>
      <vt:lpstr>Step2: テストコードの検索</vt:lpstr>
      <vt:lpstr>Step3: テストスメルの検出</vt:lpstr>
      <vt:lpstr>Step4: 推薦されるテストスイートの順位付け</vt:lpstr>
      <vt:lpstr>SuiteRecのインターフェス</vt:lpstr>
      <vt:lpstr>評価実験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倉地 亮介</dc:creator>
  <cp:lastModifiedBy>倉地 亮介</cp:lastModifiedBy>
  <cp:revision>8</cp:revision>
  <dcterms:created xsi:type="dcterms:W3CDTF">2020-01-21T13:07:49Z</dcterms:created>
  <dcterms:modified xsi:type="dcterms:W3CDTF">2020-01-22T04:43:36Z</dcterms:modified>
</cp:coreProperties>
</file>

<file path=docProps/thumbnail.jpeg>
</file>